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8" r:id="rId2"/>
    <p:sldId id="262" r:id="rId3"/>
    <p:sldId id="264" r:id="rId4"/>
    <p:sldId id="265" r:id="rId5"/>
    <p:sldId id="266" r:id="rId6"/>
    <p:sldId id="267" r:id="rId7"/>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853" autoAdjust="0"/>
    <p:restoredTop sz="94660"/>
  </p:normalViewPr>
  <p:slideViewPr>
    <p:cSldViewPr>
      <p:cViewPr varScale="1">
        <p:scale>
          <a:sx n="62" d="100"/>
          <a:sy n="62" d="100"/>
        </p:scale>
        <p:origin x="-17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26/04/1443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26/04/1443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26/04/1443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26/04/1443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26/04/1443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t>26/04/1443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t>26/04/1443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t>26/04/1443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26/04/1443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26/04/1443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26/04/1443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26/04/1443</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755576" y="836712"/>
            <a:ext cx="6984776" cy="5071004"/>
          </a:xfrm>
          <a:prstGeom prst="rect">
            <a:avLst/>
          </a:prstGeom>
          <a:noFill/>
        </p:spPr>
        <p:txBody>
          <a:bodyPr wrap="square" rtlCol="0">
            <a:spAutoFit/>
          </a:bodyPr>
          <a:lstStyle/>
          <a:p>
            <a:pPr algn="ctr">
              <a:lnSpc>
                <a:spcPct val="107000"/>
              </a:lnSpc>
              <a:spcAft>
                <a:spcPts val="800"/>
              </a:spcAft>
            </a:pPr>
            <a:r>
              <a:rPr lang="ar-SA" sz="5400" b="1" dirty="0">
                <a:solidFill>
                  <a:srgbClr val="FF0000"/>
                </a:solidFill>
                <a:ea typeface="Times New Roman"/>
              </a:rPr>
              <a:t>عناية وخزن</a:t>
            </a:r>
            <a:endParaRPr lang="en-US" sz="5400" dirty="0">
              <a:solidFill>
                <a:prstClr val="black"/>
              </a:solidFill>
              <a:ea typeface="Calibri"/>
              <a:cs typeface="Arial"/>
            </a:endParaRPr>
          </a:p>
          <a:p>
            <a:pPr algn="ctr">
              <a:lnSpc>
                <a:spcPct val="107000"/>
              </a:lnSpc>
              <a:spcAft>
                <a:spcPts val="800"/>
              </a:spcAft>
            </a:pPr>
            <a:r>
              <a:rPr lang="ar-SA" sz="5400" b="1" dirty="0">
                <a:solidFill>
                  <a:srgbClr val="FF0000"/>
                </a:solidFill>
                <a:ea typeface="Times New Roman"/>
              </a:rPr>
              <a:t>المحاضرة </a:t>
            </a:r>
            <a:r>
              <a:rPr lang="ar-SA" sz="5400" b="1" dirty="0" smtClean="0">
                <a:solidFill>
                  <a:srgbClr val="FF0000"/>
                </a:solidFill>
                <a:ea typeface="Times New Roman"/>
              </a:rPr>
              <a:t>السادسة</a:t>
            </a:r>
            <a:endParaRPr lang="en-US" sz="5400" dirty="0">
              <a:solidFill>
                <a:prstClr val="black"/>
              </a:solidFill>
              <a:ea typeface="Calibri"/>
              <a:cs typeface="Arial"/>
            </a:endParaRPr>
          </a:p>
          <a:p>
            <a:pPr algn="ctr">
              <a:lnSpc>
                <a:spcPct val="115000"/>
              </a:lnSpc>
              <a:spcAft>
                <a:spcPts val="1000"/>
              </a:spcAft>
            </a:pPr>
            <a:r>
              <a:rPr lang="ar-SA" sz="5400" b="1" dirty="0">
                <a:solidFill>
                  <a:srgbClr val="FF0000"/>
                </a:solidFill>
                <a:ea typeface="Times New Roman"/>
              </a:rPr>
              <a:t>الدكتور حمزة عباس </a:t>
            </a:r>
            <a:r>
              <a:rPr lang="ar-SA" sz="5400" b="1" dirty="0" smtClean="0">
                <a:solidFill>
                  <a:srgbClr val="FF0000"/>
                </a:solidFill>
                <a:ea typeface="Times New Roman"/>
              </a:rPr>
              <a:t>حمزة</a:t>
            </a:r>
          </a:p>
          <a:p>
            <a:pPr algn="ctr">
              <a:lnSpc>
                <a:spcPct val="115000"/>
              </a:lnSpc>
              <a:spcAft>
                <a:spcPts val="1000"/>
              </a:spcAft>
            </a:pPr>
            <a:r>
              <a:rPr lang="ar-SA" sz="5400" b="1" dirty="0">
                <a:solidFill>
                  <a:srgbClr val="0070C0"/>
                </a:solidFill>
                <a:ea typeface="Calibri"/>
              </a:rPr>
              <a:t>نقل المنتجات الزراعية الطازجة</a:t>
            </a:r>
            <a:endParaRPr lang="en-US" sz="5400" dirty="0">
              <a:solidFill>
                <a:srgbClr val="0070C0"/>
              </a:solidFill>
              <a:ea typeface="Calibri"/>
              <a:cs typeface="Aria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3195781"/>
      </p:ext>
    </p:extLst>
  </p:cSld>
  <p:clrMapOvr>
    <a:masterClrMapping/>
  </p:clrMapOvr>
  <mc:AlternateContent xmlns:mc="http://schemas.openxmlformats.org/markup-compatibility/2006" xmlns:p14="http://schemas.microsoft.com/office/powerpoint/2010/main">
    <mc:Choice Requires="p14">
      <p:transition spd="slow" p14:dur="2000" advTm="16413"/>
    </mc:Choice>
    <mc:Fallback xmlns="">
      <p:transition spd="slow" advTm="16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6250706"/>
          </a:xfrm>
        </p:spPr>
        <p:txBody>
          <a:bodyPr>
            <a:normAutofit/>
          </a:bodyPr>
          <a:lstStyle/>
          <a:p>
            <a:pPr algn="r">
              <a:lnSpc>
                <a:spcPct val="115000"/>
              </a:lnSpc>
              <a:spcBef>
                <a:spcPts val="0"/>
              </a:spcBef>
              <a:spcAft>
                <a:spcPts val="1000"/>
              </a:spcAft>
            </a:pPr>
            <a:r>
              <a:rPr lang="ar-SA" sz="2800" b="1" dirty="0">
                <a:solidFill>
                  <a:srgbClr val="FF0000"/>
                </a:solidFill>
                <a:ea typeface="Calibri"/>
                <a:cs typeface="Arial"/>
              </a:rPr>
              <a:t>سادسا- نقل المنتجات الزراعية الطازجة </a:t>
            </a:r>
            <a:r>
              <a:rPr lang="ar-SA" sz="2800" b="1" dirty="0" smtClean="0">
                <a:solidFill>
                  <a:srgbClr val="FF0000"/>
                </a:solidFill>
                <a:ea typeface="Calibri"/>
                <a:cs typeface="Arial"/>
              </a:rPr>
              <a:t>:</a:t>
            </a:r>
            <a:br>
              <a:rPr lang="ar-SA" sz="2800" b="1" dirty="0" smtClean="0">
                <a:solidFill>
                  <a:srgbClr val="FF0000"/>
                </a:solidFill>
                <a:ea typeface="Calibri"/>
                <a:cs typeface="Arial"/>
              </a:rPr>
            </a:br>
            <a:r>
              <a:rPr lang="en-US" sz="2800" dirty="0">
                <a:ea typeface="Calibri"/>
                <a:cs typeface="Arial"/>
              </a:rPr>
              <a:t/>
            </a:r>
            <a:br>
              <a:rPr lang="en-US" sz="2800" dirty="0">
                <a:ea typeface="Calibri"/>
                <a:cs typeface="Arial"/>
              </a:rPr>
            </a:br>
            <a:r>
              <a:rPr lang="ar-SA" sz="2800" b="1" dirty="0">
                <a:ea typeface="Calibri"/>
                <a:cs typeface="Arial"/>
              </a:rPr>
              <a:t>غالبا ما تكون أسواق الحاصلات البستانية ومناطق الاستهلاك في السوق المحلية </a:t>
            </a:r>
            <a:r>
              <a:rPr lang="ar-SA" sz="2800" b="1" dirty="0" smtClean="0">
                <a:ea typeface="Calibri"/>
                <a:cs typeface="Arial"/>
              </a:rPr>
              <a:t> </a:t>
            </a:r>
            <a:r>
              <a:rPr lang="ar-SA" sz="2800" b="1" dirty="0">
                <a:ea typeface="Calibri"/>
                <a:cs typeface="Arial"/>
              </a:rPr>
              <a:t>بعيدة نسبيا عن مناطق الإنتاج , ناهيك عن حتمية بعد أسواق التصدير الأمر الذي يبرر أهمية وسائل النقل والبنى التحتية له في سلسلة معاملات ما </a:t>
            </a:r>
            <a:r>
              <a:rPr lang="ar-SA" sz="2800" b="1" dirty="0" smtClean="0">
                <a:ea typeface="Calibri"/>
                <a:cs typeface="Arial"/>
              </a:rPr>
              <a:t>بعد </a:t>
            </a:r>
            <a:r>
              <a:rPr lang="ar-SA" sz="2800" b="1" dirty="0">
                <a:ea typeface="Calibri"/>
                <a:cs typeface="Arial"/>
              </a:rPr>
              <a:t>الحصاد والتسويق للمنتجات الزراعية.   حيث  يجب التأكد من الممارسات السابقة للنقل من حيث التعبئة والتغليف والرص  والتحزيم والتحكم بدرجات الحرارة طوال فترة النقل وكذلك حركة دوران الهواء والتهوية الجيدة</a:t>
            </a:r>
            <a:r>
              <a:rPr lang="en-US" sz="2800" b="1" dirty="0">
                <a:latin typeface="Arial"/>
                <a:ea typeface="Calibri"/>
              </a:rPr>
              <a:t>. </a:t>
            </a:r>
            <a:endParaRPr lang="en-US" sz="28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4281836"/>
      </p:ext>
    </p:extLst>
  </p:cSld>
  <p:clrMapOvr>
    <a:masterClrMapping/>
  </p:clrMapOvr>
  <mc:AlternateContent xmlns:mc="http://schemas.openxmlformats.org/markup-compatibility/2006" xmlns:p14="http://schemas.microsoft.com/office/powerpoint/2010/main">
    <mc:Choice Requires="p14">
      <p:transition spd="slow" p14:dur="2000" advTm="142826"/>
    </mc:Choice>
    <mc:Fallback xmlns="">
      <p:transition spd="slow" advTm="14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6106690"/>
          </a:xfrm>
        </p:spPr>
        <p:txBody>
          <a:bodyPr>
            <a:normAutofit fontScale="90000"/>
          </a:bodyPr>
          <a:lstStyle/>
          <a:p>
            <a:pPr algn="r">
              <a:lnSpc>
                <a:spcPct val="115000"/>
              </a:lnSpc>
              <a:spcBef>
                <a:spcPts val="0"/>
              </a:spcBef>
              <a:spcAft>
                <a:spcPts val="1000"/>
              </a:spcAft>
            </a:pPr>
            <a:r>
              <a:rPr lang="ar-SA" sz="3300" b="1" dirty="0">
                <a:ea typeface="Calibri"/>
                <a:cs typeface="Arial"/>
              </a:rPr>
              <a:t>وحيث أن وسائل النقل متعددة ومعروفة فإن اختيار الوسيلة الأمثل يعتمد على عوامل هامة منها</a:t>
            </a:r>
            <a:r>
              <a:rPr lang="en-US" sz="3300" b="1" dirty="0">
                <a:latin typeface="Arial"/>
                <a:ea typeface="Calibri"/>
                <a:cs typeface="Arial"/>
              </a:rPr>
              <a:t> :   </a:t>
            </a:r>
            <a:r>
              <a:rPr lang="en-US" sz="3300" dirty="0">
                <a:ea typeface="Calibri"/>
                <a:cs typeface="Arial"/>
              </a:rPr>
              <a:t/>
            </a:r>
            <a:br>
              <a:rPr lang="en-US" sz="3300" dirty="0">
                <a:ea typeface="Calibri"/>
                <a:cs typeface="Arial"/>
              </a:rPr>
            </a:br>
            <a:r>
              <a:rPr lang="en-US" sz="3300" b="1" dirty="0">
                <a:latin typeface="Arial"/>
                <a:ea typeface="Calibri"/>
                <a:cs typeface="Arial"/>
              </a:rPr>
              <a:t>-</a:t>
            </a:r>
            <a:r>
              <a:rPr lang="ar-SA" sz="3300" b="1" dirty="0">
                <a:ea typeface="Calibri"/>
                <a:cs typeface="Arial"/>
              </a:rPr>
              <a:t>قيمة المحصول وأهميته , قابليته للتلف , المسافة</a:t>
            </a:r>
            <a:r>
              <a:rPr lang="en-US" sz="3300" b="1" dirty="0">
                <a:latin typeface="Arial"/>
                <a:ea typeface="Calibri"/>
                <a:cs typeface="Arial"/>
              </a:rPr>
              <a:t>.   </a:t>
            </a:r>
            <a:r>
              <a:rPr lang="en-US" sz="3300" dirty="0">
                <a:ea typeface="Calibri"/>
                <a:cs typeface="Arial"/>
              </a:rPr>
              <a:t/>
            </a:r>
            <a:br>
              <a:rPr lang="en-US" sz="3300" dirty="0">
                <a:ea typeface="Calibri"/>
                <a:cs typeface="Arial"/>
              </a:rPr>
            </a:br>
            <a:r>
              <a:rPr lang="en-US" sz="3300" b="1" dirty="0">
                <a:latin typeface="Arial"/>
                <a:ea typeface="Calibri"/>
                <a:cs typeface="Arial"/>
              </a:rPr>
              <a:t> </a:t>
            </a:r>
            <a:r>
              <a:rPr lang="en-US" sz="3300" dirty="0">
                <a:ea typeface="Calibri"/>
                <a:cs typeface="Arial"/>
              </a:rPr>
              <a:t/>
            </a:r>
            <a:br>
              <a:rPr lang="en-US" sz="3300" dirty="0">
                <a:ea typeface="Calibri"/>
                <a:cs typeface="Arial"/>
              </a:rPr>
            </a:br>
            <a:r>
              <a:rPr lang="ar-SA" sz="3300" b="1" dirty="0">
                <a:ea typeface="Calibri"/>
                <a:cs typeface="Arial"/>
              </a:rPr>
              <a:t>ونورد فيما يلي تعدادا لأهم طرق ووسائط نقل الخضار والفواكه</a:t>
            </a:r>
            <a:r>
              <a:rPr lang="en-US" sz="3300" b="1" dirty="0">
                <a:latin typeface="Arial"/>
                <a:ea typeface="Calibri"/>
                <a:cs typeface="Arial"/>
              </a:rPr>
              <a:t>:    </a:t>
            </a:r>
            <a:r>
              <a:rPr lang="en-US" sz="3300" dirty="0">
                <a:ea typeface="Calibri"/>
                <a:cs typeface="Arial"/>
              </a:rPr>
              <a:t/>
            </a:r>
            <a:br>
              <a:rPr lang="en-US" sz="3300" dirty="0">
                <a:ea typeface="Calibri"/>
                <a:cs typeface="Arial"/>
              </a:rPr>
            </a:br>
            <a:r>
              <a:rPr lang="en-US" sz="3300" b="1" dirty="0">
                <a:latin typeface="Arial"/>
                <a:ea typeface="Calibri"/>
                <a:cs typeface="Arial"/>
              </a:rPr>
              <a:t>  </a:t>
            </a:r>
            <a:r>
              <a:rPr lang="ar-SA" sz="3300" b="1" dirty="0">
                <a:solidFill>
                  <a:srgbClr val="FF0000"/>
                </a:solidFill>
                <a:ea typeface="Calibri"/>
                <a:cs typeface="Arial"/>
              </a:rPr>
              <a:t>النقل البري </a:t>
            </a:r>
            <a:r>
              <a:rPr lang="ar-SA" sz="3300" b="1" dirty="0">
                <a:ea typeface="Calibri"/>
                <a:cs typeface="Arial"/>
              </a:rPr>
              <a:t>في الشاحنات المبردة وغير المبردة</a:t>
            </a:r>
            <a:r>
              <a:rPr lang="en-US" sz="3300" b="1" dirty="0">
                <a:latin typeface="Arial"/>
                <a:ea typeface="Calibri"/>
                <a:cs typeface="Arial"/>
              </a:rPr>
              <a:t>.   •</a:t>
            </a:r>
            <a:r>
              <a:rPr lang="en-US" sz="3300" dirty="0">
                <a:ea typeface="Calibri"/>
                <a:cs typeface="Arial"/>
              </a:rPr>
              <a:t/>
            </a:r>
            <a:br>
              <a:rPr lang="en-US" sz="3300" dirty="0">
                <a:ea typeface="Calibri"/>
                <a:cs typeface="Arial"/>
              </a:rPr>
            </a:br>
            <a:r>
              <a:rPr lang="en-US" sz="3300" b="1" dirty="0">
                <a:latin typeface="Arial"/>
                <a:ea typeface="Calibri"/>
                <a:cs typeface="Arial"/>
              </a:rPr>
              <a:t>  </a:t>
            </a:r>
            <a:r>
              <a:rPr lang="ar-SA" sz="3300" b="1" dirty="0">
                <a:ea typeface="Calibri"/>
                <a:cs typeface="Arial"/>
              </a:rPr>
              <a:t>النقل بالسكك الحديدية</a:t>
            </a:r>
            <a:r>
              <a:rPr lang="en-US" sz="3300" b="1" dirty="0">
                <a:latin typeface="Arial"/>
                <a:ea typeface="Calibri"/>
                <a:cs typeface="Arial"/>
              </a:rPr>
              <a:t>. </a:t>
            </a:r>
            <a:r>
              <a:rPr lang="en-US" sz="3300" dirty="0">
                <a:ea typeface="Calibri"/>
                <a:cs typeface="Arial"/>
              </a:rPr>
              <a:t/>
            </a:r>
            <a:br>
              <a:rPr lang="en-US" sz="3300" dirty="0">
                <a:ea typeface="Calibri"/>
                <a:cs typeface="Arial"/>
              </a:rPr>
            </a:br>
            <a:r>
              <a:rPr lang="ar-SA" sz="3300" b="1" dirty="0">
                <a:solidFill>
                  <a:srgbClr val="FF0000"/>
                </a:solidFill>
                <a:ea typeface="Calibri"/>
                <a:cs typeface="Arial"/>
              </a:rPr>
              <a:t>النقل المائي  </a:t>
            </a:r>
            <a:r>
              <a:rPr lang="ar-SA" sz="3300" b="1" dirty="0">
                <a:ea typeface="Calibri"/>
                <a:cs typeface="Arial"/>
              </a:rPr>
              <a:t>(البحار والمحيطات –القنوات – البحيرات – الأنهار )</a:t>
            </a:r>
            <a:r>
              <a:rPr lang="en-US" sz="3600" dirty="0">
                <a:ea typeface="Calibri"/>
                <a:cs typeface="Arial"/>
              </a:rPr>
              <a:t/>
            </a:r>
            <a:br>
              <a:rPr lang="en-US" sz="3600" dirty="0">
                <a:ea typeface="Calibri"/>
                <a:cs typeface="Arial"/>
              </a:rPr>
            </a:br>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6215306"/>
      </p:ext>
    </p:extLst>
  </p:cSld>
  <p:clrMapOvr>
    <a:masterClrMapping/>
  </p:clrMapOvr>
  <mc:AlternateContent xmlns:mc="http://schemas.openxmlformats.org/markup-compatibility/2006" xmlns:p14="http://schemas.microsoft.com/office/powerpoint/2010/main">
    <mc:Choice Requires="p14">
      <p:transition spd="slow" p14:dur="2000" advTm="185902"/>
    </mc:Choice>
    <mc:Fallback xmlns="">
      <p:transition spd="slow" advTm="18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6250706"/>
          </a:xfrm>
        </p:spPr>
        <p:txBody>
          <a:bodyPr>
            <a:normAutofit fontScale="90000"/>
          </a:bodyPr>
          <a:lstStyle/>
          <a:p>
            <a:pPr algn="r">
              <a:lnSpc>
                <a:spcPct val="115000"/>
              </a:lnSpc>
              <a:spcBef>
                <a:spcPts val="0"/>
              </a:spcBef>
              <a:spcAft>
                <a:spcPts val="1000"/>
              </a:spcAft>
            </a:pPr>
            <a:r>
              <a:rPr lang="en-US" b="1" dirty="0">
                <a:solidFill>
                  <a:srgbClr val="FF0000"/>
                </a:solidFill>
                <a:latin typeface="Arial"/>
                <a:ea typeface="Calibri"/>
                <a:cs typeface="Arial"/>
              </a:rPr>
              <a:t> </a:t>
            </a:r>
            <a:r>
              <a:rPr lang="ar-SA" b="1" dirty="0">
                <a:solidFill>
                  <a:srgbClr val="FF0000"/>
                </a:solidFill>
                <a:ea typeface="Calibri"/>
                <a:cs typeface="Arial"/>
              </a:rPr>
              <a:t>النقل الجوي</a:t>
            </a:r>
            <a:r>
              <a:rPr lang="en-US" b="1" dirty="0">
                <a:solidFill>
                  <a:srgbClr val="FF0000"/>
                </a:solidFill>
                <a:latin typeface="Arial"/>
                <a:ea typeface="Calibri"/>
                <a:cs typeface="Arial"/>
              </a:rPr>
              <a:t>. </a:t>
            </a:r>
            <a:r>
              <a:rPr lang="ar-SA" b="1" dirty="0" smtClean="0">
                <a:solidFill>
                  <a:srgbClr val="FF0000"/>
                </a:solidFill>
                <a:latin typeface="Arial"/>
                <a:ea typeface="Calibri"/>
                <a:cs typeface="Arial"/>
              </a:rPr>
              <a:t/>
            </a:r>
            <a:br>
              <a:rPr lang="ar-SA" b="1" dirty="0" smtClean="0">
                <a:solidFill>
                  <a:srgbClr val="FF0000"/>
                </a:solidFill>
                <a:latin typeface="Arial"/>
                <a:ea typeface="Calibri"/>
                <a:cs typeface="Arial"/>
              </a:rPr>
            </a:br>
            <a:r>
              <a:rPr lang="ar-SA" b="1" dirty="0" smtClean="0">
                <a:ea typeface="Calibri"/>
                <a:cs typeface="Arial"/>
              </a:rPr>
              <a:t>وحيث </a:t>
            </a:r>
            <a:r>
              <a:rPr lang="ar-SA" b="1" dirty="0">
                <a:ea typeface="Calibri"/>
                <a:cs typeface="Arial"/>
              </a:rPr>
              <a:t>أن لكل وسيلة مراياها ومساوئها فإنه في كل الأحوال يجب الاهتمام بما يلي</a:t>
            </a:r>
            <a:r>
              <a:rPr lang="en-US" b="1" dirty="0">
                <a:latin typeface="Arial"/>
                <a:ea typeface="Calibri"/>
                <a:cs typeface="Arial"/>
              </a:rPr>
              <a:t>:    </a:t>
            </a:r>
            <a:r>
              <a:rPr lang="en-US" sz="3600" dirty="0">
                <a:ea typeface="Calibri"/>
                <a:cs typeface="Arial"/>
              </a:rPr>
              <a:t/>
            </a:r>
            <a:br>
              <a:rPr lang="en-US" sz="3600" dirty="0">
                <a:ea typeface="Calibri"/>
                <a:cs typeface="Arial"/>
              </a:rPr>
            </a:br>
            <a:r>
              <a:rPr lang="en-US" b="1" dirty="0">
                <a:latin typeface="Arial"/>
                <a:ea typeface="Calibri"/>
                <a:cs typeface="Arial"/>
              </a:rPr>
              <a:t>  </a:t>
            </a:r>
            <a:r>
              <a:rPr lang="ar-SA" b="1" dirty="0">
                <a:ea typeface="Calibri"/>
                <a:cs typeface="Arial"/>
              </a:rPr>
              <a:t>حماية المنتج من الحرارة والرياح وفقدان المحتوى المائي والأضرار الميكانيكية</a:t>
            </a:r>
            <a:r>
              <a:rPr lang="en-US" b="1" dirty="0">
                <a:latin typeface="Arial"/>
                <a:ea typeface="Calibri"/>
                <a:cs typeface="Arial"/>
              </a:rPr>
              <a:t>. </a:t>
            </a:r>
            <a:r>
              <a:rPr lang="ar-SA" b="1" dirty="0" smtClean="0">
                <a:latin typeface="Arial"/>
                <a:ea typeface="Calibri"/>
                <a:cs typeface="Arial"/>
              </a:rPr>
              <a:t> </a:t>
            </a:r>
            <a:r>
              <a:rPr lang="en-US" sz="3600" dirty="0">
                <a:ea typeface="Calibri"/>
                <a:cs typeface="Arial"/>
              </a:rPr>
              <a:t/>
            </a:r>
            <a:br>
              <a:rPr lang="en-US" sz="3600" dirty="0">
                <a:ea typeface="Calibri"/>
                <a:cs typeface="Arial"/>
              </a:rPr>
            </a:br>
            <a:r>
              <a:rPr lang="en-US" b="1" dirty="0">
                <a:latin typeface="Arial"/>
                <a:ea typeface="Calibri"/>
                <a:cs typeface="Arial"/>
              </a:rPr>
              <a:t>  </a:t>
            </a:r>
            <a:r>
              <a:rPr lang="ar-SA" b="1" dirty="0">
                <a:ea typeface="Calibri"/>
                <a:cs typeface="Arial"/>
              </a:rPr>
              <a:t>انجاز التحميل والتفريغ بسرعة وعناية</a:t>
            </a:r>
            <a:r>
              <a:rPr lang="en-US" b="1" dirty="0">
                <a:latin typeface="Arial"/>
                <a:ea typeface="Calibri"/>
                <a:cs typeface="Arial"/>
              </a:rPr>
              <a:t>.    </a:t>
            </a:r>
            <a:r>
              <a:rPr lang="en-US" sz="3600" dirty="0">
                <a:ea typeface="Calibri"/>
                <a:cs typeface="Arial"/>
              </a:rPr>
              <a:t/>
            </a:r>
            <a:br>
              <a:rPr lang="en-US" sz="3600" dirty="0">
                <a:ea typeface="Calibri"/>
                <a:cs typeface="Arial"/>
              </a:rPr>
            </a:br>
            <a:r>
              <a:rPr lang="en-US" b="1" dirty="0">
                <a:latin typeface="Arial"/>
                <a:ea typeface="Calibri"/>
                <a:cs typeface="Arial"/>
              </a:rPr>
              <a:t>  </a:t>
            </a:r>
            <a:r>
              <a:rPr lang="ar-SA" b="1" dirty="0">
                <a:ea typeface="Calibri"/>
                <a:cs typeface="Arial"/>
              </a:rPr>
              <a:t>تأمين مساحات كافية للتهوية ودوران الهواء</a:t>
            </a:r>
            <a:r>
              <a:rPr lang="en-US" b="1" dirty="0">
                <a:latin typeface="Arial"/>
                <a:ea typeface="Calibri"/>
                <a:cs typeface="Arial"/>
              </a:rPr>
              <a:t>.  </a:t>
            </a:r>
            <a:r>
              <a:rPr lang="en-US" sz="3600" dirty="0">
                <a:ea typeface="Calibri"/>
                <a:cs typeface="Arial"/>
              </a:rPr>
              <a:t/>
            </a:r>
            <a:br>
              <a:rPr lang="en-US" sz="3600" dirty="0">
                <a:ea typeface="Calibri"/>
                <a:cs typeface="Arial"/>
              </a:rPr>
            </a:br>
            <a:r>
              <a:rPr lang="en-US" b="1" dirty="0">
                <a:latin typeface="Arial"/>
                <a:ea typeface="Calibri"/>
                <a:cs typeface="Arial"/>
              </a:rPr>
              <a:t>  </a:t>
            </a:r>
            <a:r>
              <a:rPr lang="ar-SA" b="1" dirty="0">
                <a:ea typeface="Calibri"/>
                <a:cs typeface="Arial"/>
              </a:rPr>
              <a:t>عدم التحميل الزائد فوق سعة وطاقة وسيلة النقل</a:t>
            </a:r>
            <a:r>
              <a:rPr lang="en-US" b="1" dirty="0">
                <a:latin typeface="Arial"/>
                <a:ea typeface="Calibri"/>
                <a:cs typeface="Arial"/>
              </a:rPr>
              <a:t>.</a:t>
            </a:r>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9873326"/>
      </p:ext>
    </p:extLst>
  </p:cSld>
  <p:clrMapOvr>
    <a:masterClrMapping/>
  </p:clrMapOvr>
  <mc:AlternateContent xmlns:mc="http://schemas.openxmlformats.org/markup-compatibility/2006" xmlns:p14="http://schemas.microsoft.com/office/powerpoint/2010/main">
    <mc:Choice Requires="p14">
      <p:transition spd="slow" p14:dur="2000" advTm="63860"/>
    </mc:Choice>
    <mc:Fallback xmlns="">
      <p:transition spd="slow" advTm="6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6250706"/>
          </a:xfrm>
        </p:spPr>
        <p:txBody>
          <a:bodyPr>
            <a:normAutofit fontScale="90000"/>
          </a:bodyPr>
          <a:lstStyle/>
          <a:p>
            <a:pPr algn="r">
              <a:lnSpc>
                <a:spcPct val="115000"/>
              </a:lnSpc>
              <a:spcBef>
                <a:spcPts val="0"/>
              </a:spcBef>
              <a:spcAft>
                <a:spcPts val="1000"/>
              </a:spcAft>
            </a:pPr>
            <a:r>
              <a:rPr lang="ar-SA" sz="3100" b="1" dirty="0" smtClean="0">
                <a:ea typeface="Calibri"/>
                <a:cs typeface="Arial"/>
              </a:rPr>
              <a:t/>
            </a:r>
            <a:br>
              <a:rPr lang="ar-SA" sz="3100" b="1" dirty="0" smtClean="0">
                <a:ea typeface="Calibri"/>
                <a:cs typeface="Arial"/>
              </a:rPr>
            </a:br>
            <a:r>
              <a:rPr lang="ar-SA" sz="3100" b="1" dirty="0" smtClean="0">
                <a:ea typeface="Calibri"/>
                <a:cs typeface="Arial"/>
              </a:rPr>
              <a:t>وفي </a:t>
            </a:r>
            <a:r>
              <a:rPr lang="ar-SA" sz="3100" b="1" dirty="0">
                <a:ea typeface="Calibri"/>
                <a:cs typeface="Arial"/>
              </a:rPr>
              <a:t>نهاية استعراضنا للخطوات الأساسية لسلسلة عمليات ما بعد الحصاد </a:t>
            </a:r>
            <a:r>
              <a:rPr lang="en-US" sz="3100" dirty="0">
                <a:ea typeface="Calibri"/>
                <a:cs typeface="Arial"/>
              </a:rPr>
              <a:t/>
            </a:r>
            <a:br>
              <a:rPr lang="en-US" sz="3100" dirty="0">
                <a:ea typeface="Calibri"/>
                <a:cs typeface="Arial"/>
              </a:rPr>
            </a:br>
            <a:r>
              <a:rPr lang="ar-SA" sz="3100" b="1" dirty="0">
                <a:ea typeface="Calibri"/>
                <a:cs typeface="Arial"/>
              </a:rPr>
              <a:t>يمكن إيجاز النقاط الهامة على شكل التوصيات التالية</a:t>
            </a:r>
            <a:r>
              <a:rPr lang="en-US" sz="3100" b="1" dirty="0">
                <a:latin typeface="Arial"/>
                <a:ea typeface="Calibri"/>
                <a:cs typeface="Arial"/>
              </a:rPr>
              <a:t>:     </a:t>
            </a:r>
            <a:r>
              <a:rPr lang="en-US" sz="3100" dirty="0">
                <a:ea typeface="Calibri"/>
                <a:cs typeface="Arial"/>
              </a:rPr>
              <a:t/>
            </a:r>
            <a:br>
              <a:rPr lang="en-US" sz="3100" dirty="0">
                <a:ea typeface="Calibri"/>
                <a:cs typeface="Arial"/>
              </a:rPr>
            </a:br>
            <a:r>
              <a:rPr lang="ar-SA" sz="3100" b="1" dirty="0">
                <a:solidFill>
                  <a:srgbClr val="FF0000"/>
                </a:solidFill>
                <a:ea typeface="Calibri"/>
                <a:cs typeface="Arial"/>
              </a:rPr>
              <a:t>لتوصيات الرئيسية (التسويقية) في سلسلة ما بعد الحصاد</a:t>
            </a:r>
            <a:r>
              <a:rPr lang="en-US" sz="3100" b="1" dirty="0">
                <a:solidFill>
                  <a:srgbClr val="FF0000"/>
                </a:solidFill>
                <a:latin typeface="Arial"/>
                <a:ea typeface="Calibri"/>
                <a:cs typeface="Arial"/>
              </a:rPr>
              <a:t>:   </a:t>
            </a:r>
            <a:r>
              <a:rPr lang="en-US" sz="3100" dirty="0">
                <a:ea typeface="Calibri"/>
                <a:cs typeface="Arial"/>
              </a:rPr>
              <a:t/>
            </a:r>
            <a:br>
              <a:rPr lang="en-US" sz="3100" dirty="0">
                <a:ea typeface="Calibri"/>
                <a:cs typeface="Arial"/>
              </a:rPr>
            </a:br>
            <a:r>
              <a:rPr lang="ar-SA" sz="3100" b="1" dirty="0">
                <a:solidFill>
                  <a:srgbClr val="FF0000"/>
                </a:solidFill>
                <a:ea typeface="Calibri"/>
                <a:cs typeface="Arial"/>
              </a:rPr>
              <a:t>على المستوى الكلي</a:t>
            </a:r>
            <a:r>
              <a:rPr lang="en-US" sz="3100" b="1" dirty="0">
                <a:solidFill>
                  <a:srgbClr val="FF0000"/>
                </a:solidFill>
                <a:latin typeface="Arial"/>
                <a:ea typeface="Calibri"/>
                <a:cs typeface="Arial"/>
              </a:rPr>
              <a:t>   : </a:t>
            </a:r>
            <a:r>
              <a:rPr lang="en-US" sz="3100" dirty="0">
                <a:ea typeface="Calibri"/>
                <a:cs typeface="Arial"/>
              </a:rPr>
              <a:t/>
            </a:r>
            <a:br>
              <a:rPr lang="en-US" sz="3100" dirty="0">
                <a:ea typeface="Calibri"/>
                <a:cs typeface="Arial"/>
              </a:rPr>
            </a:br>
            <a:r>
              <a:rPr lang="en-US" sz="3100" b="1" dirty="0">
                <a:latin typeface="Arial"/>
                <a:ea typeface="Calibri"/>
                <a:cs typeface="Arial"/>
              </a:rPr>
              <a:t> </a:t>
            </a:r>
            <a:r>
              <a:rPr lang="ar-SA" sz="3100" b="1" dirty="0">
                <a:ea typeface="Calibri"/>
                <a:cs typeface="Arial"/>
              </a:rPr>
              <a:t>تدريب المزارعين في مجال تقنيات ما بعد الحصاد , وكيفية التقيد بالمواصفات المعتمدة  </a:t>
            </a:r>
            <a:r>
              <a:rPr lang="en-US" sz="3100" dirty="0">
                <a:ea typeface="Calibri"/>
                <a:cs typeface="Arial"/>
              </a:rPr>
              <a:t/>
            </a:r>
            <a:br>
              <a:rPr lang="en-US" sz="3100" dirty="0">
                <a:ea typeface="Calibri"/>
                <a:cs typeface="Arial"/>
              </a:rPr>
            </a:br>
            <a:r>
              <a:rPr lang="ar-SA" sz="3100" b="1" dirty="0">
                <a:ea typeface="Calibri"/>
                <a:cs typeface="Arial"/>
              </a:rPr>
              <a:t>• لدى الأسواق الخارجية.   </a:t>
            </a:r>
            <a:r>
              <a:rPr lang="en-US" sz="3100" dirty="0">
                <a:ea typeface="Calibri"/>
                <a:cs typeface="Arial"/>
              </a:rPr>
              <a:t/>
            </a:r>
            <a:br>
              <a:rPr lang="en-US" sz="3100" dirty="0">
                <a:ea typeface="Calibri"/>
                <a:cs typeface="Arial"/>
              </a:rPr>
            </a:br>
            <a:r>
              <a:rPr lang="ar-SA" sz="3100" b="1" dirty="0">
                <a:ea typeface="Calibri"/>
                <a:cs typeface="Arial"/>
              </a:rPr>
              <a:t> أهمية إنشاء الشركات والجمعيات المتخصصة بالتسويق وتعمل على التعاقد المسبق واستلام  </a:t>
            </a:r>
            <a:r>
              <a:rPr lang="en-US" sz="3100" dirty="0">
                <a:ea typeface="Calibri"/>
                <a:cs typeface="Arial"/>
              </a:rPr>
              <a:t/>
            </a:r>
            <a:br>
              <a:rPr lang="en-US" sz="3100" dirty="0">
                <a:ea typeface="Calibri"/>
                <a:cs typeface="Arial"/>
              </a:rPr>
            </a:br>
            <a:r>
              <a:rPr lang="ar-SA" sz="3100" b="1" dirty="0">
                <a:ea typeface="Calibri"/>
                <a:cs typeface="Arial"/>
              </a:rPr>
              <a:t>• الإنتاج المطبق لمعاملات ما بعد الحصاد.   </a:t>
            </a:r>
            <a:r>
              <a:rPr lang="en-US" sz="3100" dirty="0">
                <a:ea typeface="Calibri"/>
                <a:cs typeface="Arial"/>
              </a:rPr>
              <a:t/>
            </a:r>
            <a:br>
              <a:rPr lang="en-US" sz="3100" dirty="0">
                <a:ea typeface="Calibri"/>
                <a:cs typeface="Arial"/>
              </a:rPr>
            </a:br>
            <a:r>
              <a:rPr lang="ar-SA" sz="3100" b="1" dirty="0">
                <a:ea typeface="Calibri"/>
                <a:cs typeface="Arial"/>
              </a:rPr>
              <a:t>  الاجتهاد في دارسة الأسواق الخارجية واستهداف الأهم منها</a:t>
            </a:r>
            <a:r>
              <a:rPr lang="en-US" sz="3100" b="1" dirty="0">
                <a:latin typeface="Arial"/>
                <a:ea typeface="Calibri"/>
                <a:cs typeface="Arial"/>
              </a:rPr>
              <a:t>.   •</a:t>
            </a:r>
            <a:r>
              <a:rPr lang="en-US" sz="3600" dirty="0">
                <a:ea typeface="Calibri"/>
                <a:cs typeface="Arial"/>
              </a:rPr>
              <a:t/>
            </a:r>
            <a:br>
              <a:rPr lang="en-US" sz="3600" dirty="0">
                <a:ea typeface="Calibri"/>
                <a:cs typeface="Arial"/>
              </a:rPr>
            </a:br>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4868316"/>
      </p:ext>
    </p:extLst>
  </p:cSld>
  <p:clrMapOvr>
    <a:masterClrMapping/>
  </p:clrMapOvr>
  <mc:AlternateContent xmlns:mc="http://schemas.openxmlformats.org/markup-compatibility/2006" xmlns:p14="http://schemas.microsoft.com/office/powerpoint/2010/main">
    <mc:Choice Requires="p14">
      <p:transition spd="slow" p14:dur="2000" advTm="155824"/>
    </mc:Choice>
    <mc:Fallback xmlns="">
      <p:transition spd="slow" advTm="15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0"/>
            <a:ext cx="8229600" cy="6741368"/>
          </a:xfrm>
        </p:spPr>
        <p:txBody>
          <a:bodyPr>
            <a:normAutofit/>
          </a:bodyPr>
          <a:lstStyle/>
          <a:p>
            <a:pPr algn="r">
              <a:spcBef>
                <a:spcPts val="0"/>
              </a:spcBef>
              <a:spcAft>
                <a:spcPts val="1000"/>
              </a:spcAft>
            </a:pPr>
            <a:r>
              <a:rPr lang="ar-SA" sz="3100" b="1" dirty="0" smtClean="0">
                <a:solidFill>
                  <a:srgbClr val="FF0000"/>
                </a:solidFill>
                <a:ea typeface="Calibri"/>
                <a:cs typeface="Arial"/>
              </a:rPr>
              <a:t>على </a:t>
            </a:r>
            <a:r>
              <a:rPr lang="ar-SA" sz="3100" b="1" dirty="0">
                <a:solidFill>
                  <a:srgbClr val="FF0000"/>
                </a:solidFill>
                <a:ea typeface="Calibri"/>
                <a:cs typeface="Arial"/>
              </a:rPr>
              <a:t>مستوى المزارع</a:t>
            </a:r>
            <a:r>
              <a:rPr lang="en-US" sz="3100" b="1" dirty="0">
                <a:solidFill>
                  <a:srgbClr val="FF0000"/>
                </a:solidFill>
                <a:latin typeface="Arial"/>
                <a:ea typeface="Calibri"/>
                <a:cs typeface="Arial"/>
              </a:rPr>
              <a:t> :    </a:t>
            </a:r>
            <a:r>
              <a:rPr lang="en-US" sz="3100" dirty="0">
                <a:ea typeface="Calibri"/>
                <a:cs typeface="Arial"/>
              </a:rPr>
              <a:t/>
            </a:r>
            <a:br>
              <a:rPr lang="en-US" sz="3100" dirty="0">
                <a:ea typeface="Calibri"/>
                <a:cs typeface="Arial"/>
              </a:rPr>
            </a:br>
            <a:r>
              <a:rPr lang="en-US" sz="3100" b="1" dirty="0">
                <a:latin typeface="Arial"/>
                <a:ea typeface="Calibri"/>
                <a:cs typeface="Arial"/>
              </a:rPr>
              <a:t> </a:t>
            </a:r>
            <a:r>
              <a:rPr lang="en-US" sz="2900" b="1" dirty="0">
                <a:latin typeface="Arial"/>
                <a:ea typeface="Calibri"/>
                <a:cs typeface="Arial"/>
              </a:rPr>
              <a:t> </a:t>
            </a:r>
            <a:r>
              <a:rPr lang="ar-SA" sz="2900" b="1" dirty="0">
                <a:ea typeface="Calibri"/>
                <a:cs typeface="Arial"/>
              </a:rPr>
              <a:t>قطف الثمار ذات الجودة العالية في مراحل نضج مناسبة .والتخلص من الثمار غير المقبولة.   </a:t>
            </a:r>
            <a:r>
              <a:rPr lang="ar-SA" sz="2900" b="1" dirty="0" smtClean="0">
                <a:ea typeface="Calibri"/>
                <a:cs typeface="Arial"/>
              </a:rPr>
              <a:t/>
            </a:r>
            <a:br>
              <a:rPr lang="ar-SA" sz="2900" b="1" dirty="0" smtClean="0">
                <a:ea typeface="Calibri"/>
                <a:cs typeface="Arial"/>
              </a:rPr>
            </a:br>
            <a:r>
              <a:rPr lang="ar-SA" sz="2900" b="1" dirty="0" smtClean="0">
                <a:ea typeface="Calibri"/>
                <a:cs typeface="Arial"/>
              </a:rPr>
              <a:t>•  </a:t>
            </a:r>
            <a:r>
              <a:rPr lang="ar-SA" sz="2900" b="1" dirty="0">
                <a:ea typeface="Calibri"/>
                <a:cs typeface="Arial"/>
              </a:rPr>
              <a:t>القطف خلال ساعات اليوم الباردة لتجنب الحرارة </a:t>
            </a:r>
            <a:r>
              <a:rPr lang="ar-SA" sz="2900" b="1" dirty="0" smtClean="0">
                <a:ea typeface="Calibri"/>
                <a:cs typeface="Arial"/>
              </a:rPr>
              <a:t>الزائدة</a:t>
            </a:r>
            <a:r>
              <a:rPr lang="en-US" sz="2900" dirty="0">
                <a:ea typeface="Calibri"/>
                <a:cs typeface="Arial"/>
              </a:rPr>
              <a:t/>
            </a:r>
            <a:br>
              <a:rPr lang="en-US" sz="2900" dirty="0">
                <a:ea typeface="Calibri"/>
                <a:cs typeface="Arial"/>
              </a:rPr>
            </a:br>
            <a:r>
              <a:rPr lang="en-US" sz="2900" b="1" dirty="0">
                <a:latin typeface="Arial"/>
                <a:ea typeface="Calibri"/>
                <a:cs typeface="Arial"/>
              </a:rPr>
              <a:t>  </a:t>
            </a:r>
            <a:r>
              <a:rPr lang="ar-SA" sz="2900" b="1" dirty="0">
                <a:ea typeface="Calibri"/>
                <a:cs typeface="Arial"/>
              </a:rPr>
              <a:t>العناية أثناء القطف للحد من الأضرار الميكانيكية</a:t>
            </a:r>
            <a:r>
              <a:rPr lang="en-US" sz="2900" b="1" dirty="0">
                <a:latin typeface="Arial"/>
                <a:ea typeface="Calibri"/>
                <a:cs typeface="Arial"/>
              </a:rPr>
              <a:t>.   </a:t>
            </a:r>
            <a:r>
              <a:rPr lang="ar-SA" sz="2900" b="1" dirty="0" smtClean="0">
                <a:latin typeface="Arial"/>
                <a:ea typeface="Calibri"/>
                <a:cs typeface="Arial"/>
              </a:rPr>
              <a:t> </a:t>
            </a:r>
            <a:r>
              <a:rPr lang="en-US" sz="2900" dirty="0">
                <a:ea typeface="Calibri"/>
                <a:cs typeface="Arial"/>
              </a:rPr>
              <a:t/>
            </a:r>
            <a:br>
              <a:rPr lang="en-US" sz="2900" dirty="0">
                <a:ea typeface="Calibri"/>
                <a:cs typeface="Arial"/>
              </a:rPr>
            </a:br>
            <a:r>
              <a:rPr lang="en-US" sz="2900" b="1" dirty="0">
                <a:latin typeface="Arial"/>
                <a:ea typeface="Calibri"/>
                <a:cs typeface="Arial"/>
              </a:rPr>
              <a:t>  </a:t>
            </a:r>
            <a:r>
              <a:rPr lang="ar-SA" sz="2900" b="1" dirty="0">
                <a:ea typeface="Calibri"/>
                <a:cs typeface="Arial"/>
              </a:rPr>
              <a:t>تعبئة المنتج في الحقل في مكان مظلل ووضع الثمار المقطوفة تحت ظلال الأشجار</a:t>
            </a:r>
            <a:r>
              <a:rPr lang="en-US" sz="2900" b="1" dirty="0">
                <a:latin typeface="Arial"/>
                <a:ea typeface="Calibri"/>
                <a:cs typeface="Arial"/>
              </a:rPr>
              <a:t>.   •</a:t>
            </a:r>
            <a:r>
              <a:rPr lang="en-US" sz="2900" dirty="0">
                <a:ea typeface="Calibri"/>
                <a:cs typeface="Arial"/>
              </a:rPr>
              <a:t/>
            </a:r>
            <a:br>
              <a:rPr lang="en-US" sz="2900" dirty="0">
                <a:ea typeface="Calibri"/>
                <a:cs typeface="Arial"/>
              </a:rPr>
            </a:br>
            <a:r>
              <a:rPr lang="en-US" sz="2900" b="1" dirty="0">
                <a:latin typeface="Arial"/>
                <a:ea typeface="Calibri"/>
                <a:cs typeface="Arial"/>
              </a:rPr>
              <a:t>  </a:t>
            </a:r>
            <a:r>
              <a:rPr lang="ar-SA" sz="2900" b="1" dirty="0">
                <a:ea typeface="Calibri"/>
                <a:cs typeface="Arial"/>
              </a:rPr>
              <a:t>عدم استخدام التعبئة الزائدة لترك مجال </a:t>
            </a:r>
            <a:r>
              <a:rPr lang="ar-SA" sz="2900" b="1" dirty="0" smtClean="0">
                <a:ea typeface="Calibri"/>
                <a:cs typeface="Arial"/>
              </a:rPr>
              <a:t>للتهوية</a:t>
            </a:r>
            <a:r>
              <a:rPr lang="ar-SA" sz="2900" b="1" dirty="0" smtClean="0">
                <a:latin typeface="Arial"/>
                <a:ea typeface="Calibri"/>
                <a:cs typeface="Arial"/>
              </a:rPr>
              <a:t> </a:t>
            </a:r>
            <a:r>
              <a:rPr lang="en-US" sz="2900" dirty="0">
                <a:ea typeface="Calibri"/>
                <a:cs typeface="Arial"/>
              </a:rPr>
              <a:t/>
            </a:r>
            <a:br>
              <a:rPr lang="en-US" sz="2900" dirty="0">
                <a:ea typeface="Calibri"/>
                <a:cs typeface="Arial"/>
              </a:rPr>
            </a:br>
            <a:r>
              <a:rPr lang="en-US" sz="2900" b="1" dirty="0">
                <a:latin typeface="Arial"/>
                <a:ea typeface="Calibri"/>
                <a:cs typeface="Arial"/>
              </a:rPr>
              <a:t>  </a:t>
            </a:r>
            <a:r>
              <a:rPr lang="ar-SA" sz="2900" b="1" dirty="0">
                <a:ea typeface="Calibri"/>
                <a:cs typeface="Arial"/>
              </a:rPr>
              <a:t>نقل المنتجات للسوق في ناقلات مبردة وملائمة</a:t>
            </a:r>
            <a:r>
              <a:rPr lang="en-US" sz="2900" b="1" dirty="0">
                <a:latin typeface="Arial"/>
                <a:ea typeface="Calibri"/>
                <a:cs typeface="Arial"/>
              </a:rPr>
              <a:t>.   </a:t>
            </a:r>
            <a:r>
              <a:rPr lang="ar-SA" sz="2900" b="1" dirty="0" smtClean="0">
                <a:latin typeface="Arial"/>
                <a:ea typeface="Calibri"/>
                <a:cs typeface="Arial"/>
              </a:rPr>
              <a:t> </a:t>
            </a:r>
            <a:r>
              <a:rPr lang="en-US" sz="3100" dirty="0">
                <a:ea typeface="Calibri"/>
                <a:cs typeface="Arial"/>
              </a:rPr>
              <a:t/>
            </a:r>
            <a:br>
              <a:rPr lang="en-US" sz="3100" dirty="0">
                <a:ea typeface="Calibri"/>
                <a:cs typeface="Arial"/>
              </a:rPr>
            </a:br>
            <a:r>
              <a:rPr lang="ar-SA" sz="3100" b="1" dirty="0">
                <a:solidFill>
                  <a:srgbClr val="FF0000"/>
                </a:solidFill>
                <a:ea typeface="Calibri"/>
                <a:cs typeface="Arial"/>
              </a:rPr>
              <a:t>على مستوى تاجر التجزئة</a:t>
            </a:r>
            <a:r>
              <a:rPr lang="en-US" sz="3100" b="1" dirty="0">
                <a:solidFill>
                  <a:srgbClr val="FF0000"/>
                </a:solidFill>
                <a:latin typeface="Arial"/>
                <a:ea typeface="Calibri"/>
                <a:cs typeface="Arial"/>
              </a:rPr>
              <a:t>     </a:t>
            </a:r>
            <a:r>
              <a:rPr lang="en-US" sz="3100" dirty="0">
                <a:ea typeface="Calibri"/>
                <a:cs typeface="Arial"/>
              </a:rPr>
              <a:t/>
            </a:r>
            <a:br>
              <a:rPr lang="en-US" sz="3100" dirty="0">
                <a:ea typeface="Calibri"/>
                <a:cs typeface="Arial"/>
              </a:rPr>
            </a:br>
            <a:r>
              <a:rPr lang="en-US" sz="2900" b="1" dirty="0">
                <a:latin typeface="Arial"/>
                <a:ea typeface="Calibri"/>
                <a:cs typeface="Arial"/>
              </a:rPr>
              <a:t>  </a:t>
            </a:r>
            <a:r>
              <a:rPr lang="ar-SA" sz="2900" b="1" dirty="0">
                <a:ea typeface="Calibri"/>
                <a:cs typeface="Arial"/>
              </a:rPr>
              <a:t>وضع المنتجات في عبوات ذات أوازن مختلفة تلبي تنوع رغبات المستهلكين</a:t>
            </a:r>
            <a:r>
              <a:rPr lang="en-US" sz="2900" b="1" dirty="0">
                <a:latin typeface="Arial"/>
                <a:ea typeface="Calibri"/>
                <a:cs typeface="Arial"/>
              </a:rPr>
              <a:t>.   •</a:t>
            </a:r>
            <a:r>
              <a:rPr lang="en-US" sz="2900" dirty="0">
                <a:ea typeface="Calibri"/>
                <a:cs typeface="Arial"/>
              </a:rPr>
              <a:t/>
            </a:r>
            <a:br>
              <a:rPr lang="en-US" sz="2900" dirty="0">
                <a:ea typeface="Calibri"/>
                <a:cs typeface="Arial"/>
              </a:rPr>
            </a:br>
            <a:r>
              <a:rPr lang="en-US" sz="2900" b="1" dirty="0">
                <a:latin typeface="Arial"/>
                <a:ea typeface="Calibri"/>
                <a:cs typeface="Arial"/>
              </a:rPr>
              <a:t>  </a:t>
            </a:r>
            <a:r>
              <a:rPr lang="ar-SA" sz="2900" b="1" dirty="0">
                <a:ea typeface="Calibri"/>
                <a:cs typeface="Arial"/>
              </a:rPr>
              <a:t>وضع المحاصيل السريعة التلف على رفوف مبردة</a:t>
            </a:r>
            <a:r>
              <a:rPr lang="en-US" sz="2900" b="1" dirty="0">
                <a:latin typeface="Arial"/>
                <a:ea typeface="Calibri"/>
                <a:cs typeface="Arial"/>
              </a:rPr>
              <a:t>.   •</a:t>
            </a:r>
            <a:r>
              <a:rPr lang="en-US" sz="2900" dirty="0">
                <a:ea typeface="Calibri"/>
                <a:cs typeface="Arial"/>
              </a:rPr>
              <a:t/>
            </a:r>
            <a:br>
              <a:rPr lang="en-US" sz="2900" dirty="0">
                <a:ea typeface="Calibri"/>
                <a:cs typeface="Arial"/>
              </a:rPr>
            </a:br>
            <a:r>
              <a:rPr lang="en-US" sz="2900" b="1" dirty="0">
                <a:latin typeface="Arial"/>
                <a:ea typeface="Calibri"/>
                <a:cs typeface="Arial"/>
              </a:rPr>
              <a:t>  </a:t>
            </a:r>
            <a:r>
              <a:rPr lang="ar-SA" sz="2900" b="1" dirty="0">
                <a:ea typeface="Calibri"/>
                <a:cs typeface="Arial"/>
              </a:rPr>
              <a:t>عزل الثمار الفاسدة والمصابة والتخلص منه</a:t>
            </a:r>
            <a:r>
              <a:rPr lang="en-US" b="1" dirty="0">
                <a:latin typeface="Arial"/>
                <a:ea typeface="Calibri"/>
                <a:cs typeface="Arial"/>
              </a:rPr>
              <a:t>.   </a:t>
            </a:r>
            <a:endParaRPr lang="en-US"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5328376"/>
      </p:ext>
    </p:extLst>
  </p:cSld>
  <p:clrMapOvr>
    <a:masterClrMapping/>
  </p:clrMapOvr>
  <mc:AlternateContent xmlns:mc="http://schemas.openxmlformats.org/markup-compatibility/2006" xmlns:p14="http://schemas.microsoft.com/office/powerpoint/2010/main">
    <mc:Choice Requires="p14">
      <p:transition spd="slow" p14:dur="2000" advTm="220325"/>
    </mc:Choice>
    <mc:Fallback xmlns="">
      <p:transition spd="slow" advTm="220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2296</TotalTime>
  <Words>42</Words>
  <Application>Microsoft Office PowerPoint</Application>
  <PresentationFormat>عرض على الشاشة (3:4)‏</PresentationFormat>
  <Paragraphs>9</Paragraphs>
  <Slides>6</Slides>
  <Notes>0</Notes>
  <HiddenSlides>0</HiddenSlides>
  <MMClips>6</MMClips>
  <ScaleCrop>false</ScaleCrop>
  <HeadingPairs>
    <vt:vector size="4" baseType="variant">
      <vt:variant>
        <vt:lpstr>نسق</vt:lpstr>
      </vt:variant>
      <vt:variant>
        <vt:i4>1</vt:i4>
      </vt:variant>
      <vt:variant>
        <vt:lpstr>عناوين الشرائح</vt:lpstr>
      </vt:variant>
      <vt:variant>
        <vt:i4>6</vt:i4>
      </vt:variant>
    </vt:vector>
  </HeadingPairs>
  <TitlesOfParts>
    <vt:vector size="7" baseType="lpstr">
      <vt:lpstr>سمة Office</vt:lpstr>
      <vt:lpstr>عرض تقديمي في PowerPoint</vt:lpstr>
      <vt:lpstr>سادسا- نقل المنتجات الزراعية الطازجة :  غالبا ما تكون أسواق الحاصلات البستانية ومناطق الاستهلاك في السوق المحلية  بعيدة نسبيا عن مناطق الإنتاج , ناهيك عن حتمية بعد أسواق التصدير الأمر الذي يبرر أهمية وسائل النقل والبنى التحتية له في سلسلة معاملات ما بعد الحصاد والتسويق للمنتجات الزراعية.   حيث  يجب التأكد من الممارسات السابقة للنقل من حيث التعبئة والتغليف والرص  والتحزيم والتحكم بدرجات الحرارة طوال فترة النقل وكذلك حركة دوران الهواء والتهوية الجيدة. </vt:lpstr>
      <vt:lpstr>وحيث أن وسائل النقل متعددة ومعروفة فإن اختيار الوسيلة الأمثل يعتمد على عوامل هامة منها :    -قيمة المحصول وأهميته , قابليته للتلف , المسافة.      ونورد فيما يلي تعدادا لأهم طرق ووسائط نقل الخضار والفواكه:       النقل البري في الشاحنات المبردة وغير المبردة.   •   النقل بالسكك الحديدية.  النقل المائي  (البحار والمحيطات –القنوات – البحيرات – الأنهار ) </vt:lpstr>
      <vt:lpstr> النقل الجوي.  وحيث أن لكل وسيلة مراياها ومساوئها فإنه في كل الأحوال يجب الاهتمام بما يلي:       حماية المنتج من الحرارة والرياح وفقدان المحتوى المائي والأضرار الميكانيكية.     انجاز التحميل والتفريغ بسرعة وعناية.       تأمين مساحات كافية للتهوية ودوران الهواء.     عدم التحميل الزائد فوق سعة وطاقة وسيلة النقل.</vt:lpstr>
      <vt:lpstr> وفي نهاية استعراضنا للخطوات الأساسية لسلسلة عمليات ما بعد الحصاد  يمكن إيجاز النقاط الهامة على شكل التوصيات التالية:      لتوصيات الرئيسية (التسويقية) في سلسلة ما بعد الحصاد:    على المستوى الكلي   :   تدريب المزارعين في مجال تقنيات ما بعد الحصاد , وكيفية التقيد بالمواصفات المعتمدة   • لدى الأسواق الخارجية.     أهمية إنشاء الشركات والجمعيات المتخصصة بالتسويق وتعمل على التعاقد المسبق واستلام   • الإنتاج المطبق لمعاملات ما بعد الحصاد.      الاجتهاد في دارسة الأسواق الخارجية واستهداف الأهم منها.   • </vt:lpstr>
      <vt:lpstr>على مستوى المزارع :       قطف الثمار ذات الجودة العالية في مراحل نضج مناسبة .والتخلص من الثمار غير المقبولة.    •  القطف خلال ساعات اليوم الباردة لتجنب الحرارة الزائدة   العناية أثناء القطف للحد من الأضرار الميكانيكية.       تعبئة المنتج في الحقل في مكان مظلل ووضع الثمار المقطوفة تحت ظلال الأشجار.   •   عدم استخدام التعبئة الزائدة لترك مجال للتهوية    نقل المنتجات للسوق في ناقلات مبردة وملائمة.     على مستوى تاجر التجزئة        وضع المنتجات في عبوات ذات أوازن مختلفة تلبي تنوع رغبات المستهلكين.   •   وضع المحاصيل السريعة التلف على رفوف مبردة.   •   عزل الثمار الفاسدة والمصابة والتخلص منه.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dc:creator>
  <cp:lastModifiedBy>Maher</cp:lastModifiedBy>
  <cp:revision>12</cp:revision>
  <dcterms:created xsi:type="dcterms:W3CDTF">2021-01-26T18:16:51Z</dcterms:created>
  <dcterms:modified xsi:type="dcterms:W3CDTF">2021-12-01T19:49:00Z</dcterms:modified>
</cp:coreProperties>
</file>